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53" userDrawn="1">
          <p15:clr>
            <a:srgbClr val="A4A3A4"/>
          </p15:clr>
        </p15:guide>
        <p15:guide id="2" pos="260" userDrawn="1">
          <p15:clr>
            <a:srgbClr val="A4A3A4"/>
          </p15:clr>
        </p15:guide>
        <p15:guide id="3" pos="6452" userDrawn="1">
          <p15:clr>
            <a:srgbClr val="A4A3A4"/>
          </p15:clr>
        </p15:guide>
        <p15:guide id="5" orient="horz" pos="294" userDrawn="1">
          <p15:clr>
            <a:srgbClr val="A4A3A4"/>
          </p15:clr>
        </p15:guide>
        <p15:guide id="6" pos="1190" userDrawn="1">
          <p15:clr>
            <a:srgbClr val="A4A3A4"/>
          </p15:clr>
        </p15:guide>
        <p15:guide id="7" pos="1326" userDrawn="1">
          <p15:clr>
            <a:srgbClr val="A4A3A4"/>
          </p15:clr>
        </p15:guide>
        <p15:guide id="8" pos="2234" userDrawn="1">
          <p15:clr>
            <a:srgbClr val="A4A3A4"/>
          </p15:clr>
        </p15:guide>
        <p15:guide id="9" pos="2370" userDrawn="1">
          <p15:clr>
            <a:srgbClr val="A4A3A4"/>
          </p15:clr>
        </p15:guide>
        <p15:guide id="10" pos="3277" userDrawn="1">
          <p15:clr>
            <a:srgbClr val="A4A3A4"/>
          </p15:clr>
        </p15:guide>
        <p15:guide id="11" pos="3413" userDrawn="1">
          <p15:clr>
            <a:srgbClr val="A4A3A4"/>
          </p15:clr>
        </p15:guide>
        <p15:guide id="12" pos="4343" userDrawn="1">
          <p15:clr>
            <a:srgbClr val="A4A3A4"/>
          </p15:clr>
        </p15:guide>
        <p15:guide id="13" pos="4479" userDrawn="1">
          <p15:clr>
            <a:srgbClr val="A4A3A4"/>
          </p15:clr>
        </p15:guide>
        <p15:guide id="14" pos="5386" userDrawn="1">
          <p15:clr>
            <a:srgbClr val="A4A3A4"/>
          </p15:clr>
        </p15:guide>
        <p15:guide id="15" pos="55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0B8"/>
    <a:srgbClr val="FB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1"/>
    <p:restoredTop sz="94701"/>
  </p:normalViewPr>
  <p:slideViewPr>
    <p:cSldViewPr snapToGrid="0" snapToObjects="1" showGuides="1">
      <p:cViewPr>
        <p:scale>
          <a:sx n="104" d="100"/>
          <a:sy n="104" d="100"/>
        </p:scale>
        <p:origin x="4464" y="144"/>
      </p:cViewPr>
      <p:guideLst>
        <p:guide orient="horz" pos="9253"/>
        <p:guide pos="260"/>
        <p:guide pos="6452"/>
        <p:guide orient="horz" pos="294"/>
        <p:guide pos="1190"/>
        <p:guide pos="1326"/>
        <p:guide pos="2234"/>
        <p:guide pos="2370"/>
        <p:guide pos="3277"/>
        <p:guide pos="3413"/>
        <p:guide pos="4343"/>
        <p:guide pos="4479"/>
        <p:guide pos="5386"/>
        <p:guide pos="55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477F-E2B1-CB4A-A4AA-62879B134F68}" type="datetimeFigureOut">
              <a:rPr lang="en-ES" smtClean="0"/>
              <a:t>6/4/22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7FFC-FC2B-6343-8954-D626DC8311C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46393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477F-E2B1-CB4A-A4AA-62879B134F68}" type="datetimeFigureOut">
              <a:rPr lang="en-ES" smtClean="0"/>
              <a:t>6/4/22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7FFC-FC2B-6343-8954-D626DC8311C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84268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477F-E2B1-CB4A-A4AA-62879B134F68}" type="datetimeFigureOut">
              <a:rPr lang="en-ES" smtClean="0"/>
              <a:t>6/4/22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7FFC-FC2B-6343-8954-D626DC8311C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86343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477F-E2B1-CB4A-A4AA-62879B134F68}" type="datetimeFigureOut">
              <a:rPr lang="en-ES" smtClean="0"/>
              <a:t>6/4/22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7FFC-FC2B-6343-8954-D626DC8311C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64382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477F-E2B1-CB4A-A4AA-62879B134F68}" type="datetimeFigureOut">
              <a:rPr lang="en-ES" smtClean="0"/>
              <a:t>6/4/22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7FFC-FC2B-6343-8954-D626DC8311C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62074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477F-E2B1-CB4A-A4AA-62879B134F68}" type="datetimeFigureOut">
              <a:rPr lang="en-ES" smtClean="0"/>
              <a:t>6/4/22</a:t>
            </a:fld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7FFC-FC2B-6343-8954-D626DC8311C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98693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477F-E2B1-CB4A-A4AA-62879B134F68}" type="datetimeFigureOut">
              <a:rPr lang="en-ES" smtClean="0"/>
              <a:t>6/4/22</a:t>
            </a:fld>
            <a:endParaRPr lang="en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7FFC-FC2B-6343-8954-D626DC8311C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58434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477F-E2B1-CB4A-A4AA-62879B134F68}" type="datetimeFigureOut">
              <a:rPr lang="en-ES" smtClean="0"/>
              <a:t>6/4/22</a:t>
            </a:fld>
            <a:endParaRPr lang="en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7FFC-FC2B-6343-8954-D626DC8311C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81793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477F-E2B1-CB4A-A4AA-62879B134F68}" type="datetimeFigureOut">
              <a:rPr lang="en-ES" smtClean="0"/>
              <a:t>6/4/22</a:t>
            </a:fld>
            <a:endParaRPr lang="en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7FFC-FC2B-6343-8954-D626DC8311C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355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477F-E2B1-CB4A-A4AA-62879B134F68}" type="datetimeFigureOut">
              <a:rPr lang="en-ES" smtClean="0"/>
              <a:t>6/4/22</a:t>
            </a:fld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7FFC-FC2B-6343-8954-D626DC8311C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85651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477F-E2B1-CB4A-A4AA-62879B134F68}" type="datetimeFigureOut">
              <a:rPr lang="en-ES" smtClean="0"/>
              <a:t>6/4/22</a:t>
            </a:fld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7FFC-FC2B-6343-8954-D626DC8311C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56313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1477F-E2B1-CB4A-A4AA-62879B134F68}" type="datetimeFigureOut">
              <a:rPr lang="en-ES" smtClean="0"/>
              <a:t>6/4/22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47FFC-FC2B-6343-8954-D626DC8311C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74986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ABF3-01D9-7548-8781-7095035485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779F8-54D1-0A4A-BAEA-AA3D40842886}"/>
              </a:ext>
            </a:extLst>
          </p:cNvPr>
          <p:cNvSpPr txBox="1"/>
          <p:nvPr/>
        </p:nvSpPr>
        <p:spPr>
          <a:xfrm>
            <a:off x="412750" y="4004610"/>
            <a:ext cx="3133725" cy="3721883"/>
          </a:xfrm>
          <a:prstGeom prst="rect">
            <a:avLst/>
          </a:prstGeom>
          <a:solidFill>
            <a:srgbClr val="FBFBFA"/>
          </a:solidFill>
          <a:ln>
            <a:solidFill>
              <a:srgbClr val="C6C0B8"/>
            </a:solidFill>
            <a:round/>
          </a:ln>
          <a:effectLst>
            <a:softEdge rad="0"/>
          </a:effectLst>
        </p:spPr>
        <p:txBody>
          <a:bodyPr wrap="square" lIns="180000" tIns="180000" rIns="180000" bIns="180000" rtlCol="0">
            <a:noAutofit/>
          </a:bodyPr>
          <a:lstStyle/>
          <a:p>
            <a:pPr>
              <a:lnSpc>
                <a:spcPts val="1400"/>
              </a:lnSpc>
            </a:pP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Introducció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Ha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contenir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informació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mínima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necessària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perquè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el lector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entengui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treball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que es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presenta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context. Hi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constar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l’objecte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d’estudi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el context,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antecedents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l’estat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actual del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justificació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l’estudi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S’ha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d’identificar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d’investigació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destacar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seva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rellevància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per 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l’àmbit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àrea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d’interès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E4B41A-E79F-6642-B159-F717089EE2EA}"/>
              </a:ext>
            </a:extLst>
          </p:cNvPr>
          <p:cNvSpPr txBox="1"/>
          <p:nvPr/>
        </p:nvSpPr>
        <p:spPr>
          <a:xfrm>
            <a:off x="3762375" y="4004607"/>
            <a:ext cx="6480175" cy="8748000"/>
          </a:xfrm>
          <a:prstGeom prst="rect">
            <a:avLst/>
          </a:prstGeom>
          <a:solidFill>
            <a:srgbClr val="FBFBFA"/>
          </a:solidFill>
          <a:ln>
            <a:solidFill>
              <a:srgbClr val="C6C0B8"/>
            </a:solidFill>
            <a:round/>
          </a:ln>
          <a:effectLst>
            <a:softEdge rad="0"/>
          </a:effectLst>
        </p:spPr>
        <p:txBody>
          <a:bodyPr wrap="square" lIns="180000" tIns="180000" rIns="180000" bIns="180000" rtlCol="0">
            <a:noAutofit/>
          </a:bodyPr>
          <a:lstStyle/>
          <a:p>
            <a:pPr>
              <a:lnSpc>
                <a:spcPts val="1400"/>
              </a:lnSpc>
            </a:pP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discussió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d’incloure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investigació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discussió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contrasti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existent per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donar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suport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 les conclusions que es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presenten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També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cal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indicar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l’aplicabilitat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les conclusions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l’impacte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que pot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tenir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serveis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salut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400"/>
              </a:lnSpc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Els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s’han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d’explicar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el text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sempre que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sigui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possible,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també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s’han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presentar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gràficament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gràfiques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taules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valors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gràfica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 taula) ha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tenir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peu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explicació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permeti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al lector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comprendre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s’expressen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sense haver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llegir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resta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del text de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comunicació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400"/>
              </a:lnSpc>
            </a:pPr>
            <a:endParaRPr lang="en-ES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150279-B2E0-0C40-BB65-87CEB1E82A8C}"/>
              </a:ext>
            </a:extLst>
          </p:cNvPr>
          <p:cNvSpPr txBox="1"/>
          <p:nvPr/>
        </p:nvSpPr>
        <p:spPr>
          <a:xfrm>
            <a:off x="412750" y="7928537"/>
            <a:ext cx="3133725" cy="1572350"/>
          </a:xfrm>
          <a:prstGeom prst="rect">
            <a:avLst/>
          </a:prstGeom>
          <a:solidFill>
            <a:srgbClr val="FBFBFA"/>
          </a:solidFill>
          <a:ln>
            <a:solidFill>
              <a:srgbClr val="C6C0B8"/>
            </a:solidFill>
            <a:round/>
          </a:ln>
          <a:effectLst>
            <a:softEdge rad="0"/>
          </a:effectLst>
        </p:spPr>
        <p:txBody>
          <a:bodyPr wrap="square" lIns="180000" tIns="180000" rIns="180000" bIns="180000" rtlCol="0">
            <a:noAutofit/>
          </a:bodyPr>
          <a:lstStyle/>
          <a:p>
            <a:pPr>
              <a:lnSpc>
                <a:spcPts val="1400"/>
              </a:lnSpc>
            </a:pP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Els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explícitament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què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es vol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aconseguir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Hi pot haver un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objectiu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general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altres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d’específics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Els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ser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clars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factibles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mesurables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avaluables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400"/>
              </a:lnSpc>
            </a:pPr>
            <a:endParaRPr lang="en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D21573-4809-BF44-B5AA-F87D5B23F47E}"/>
              </a:ext>
            </a:extLst>
          </p:cNvPr>
          <p:cNvSpPr txBox="1"/>
          <p:nvPr/>
        </p:nvSpPr>
        <p:spPr>
          <a:xfrm>
            <a:off x="412749" y="9702930"/>
            <a:ext cx="3133725" cy="3049678"/>
          </a:xfrm>
          <a:prstGeom prst="rect">
            <a:avLst/>
          </a:prstGeom>
          <a:solidFill>
            <a:srgbClr val="FBFBFA"/>
          </a:solidFill>
          <a:ln>
            <a:solidFill>
              <a:srgbClr val="C6C0B8"/>
            </a:solidFill>
            <a:round/>
          </a:ln>
          <a:effectLst>
            <a:softEdge rad="0"/>
          </a:effectLst>
        </p:spPr>
        <p:txBody>
          <a:bodyPr wrap="square" lIns="180000" tIns="180000" rIns="180000" bIns="180000" rtlCol="0">
            <a:noAutofit/>
          </a:bodyPr>
          <a:lstStyle/>
          <a:p>
            <a:pPr>
              <a:lnSpc>
                <a:spcPts val="1400"/>
              </a:lnSpc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Materials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mètodes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Aquest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apartat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ha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contenir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informació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mínima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necessària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perquè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el lector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pugui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repetir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avaluar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treball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que es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presenta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Ha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descriure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procediment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s’ha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seguit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materials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emprats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per 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aconseguir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També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d’incloure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procés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d’anàlisi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que ha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permès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avaluar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proposats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partir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obtinguts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4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escau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cal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detallar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també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referència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comercial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materials que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s’han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emprat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són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diferents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s’usen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habitualment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400"/>
              </a:lnSpc>
            </a:pPr>
            <a:endParaRPr lang="en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D0333C-A6ED-614B-B754-442D059A52E3}"/>
              </a:ext>
            </a:extLst>
          </p:cNvPr>
          <p:cNvSpPr txBox="1"/>
          <p:nvPr/>
        </p:nvSpPr>
        <p:spPr>
          <a:xfrm>
            <a:off x="412750" y="12954651"/>
            <a:ext cx="3133725" cy="1734488"/>
          </a:xfrm>
          <a:prstGeom prst="rect">
            <a:avLst/>
          </a:prstGeom>
          <a:solidFill>
            <a:srgbClr val="FBFBFA"/>
          </a:solidFill>
          <a:ln>
            <a:solidFill>
              <a:srgbClr val="C6C0B8"/>
            </a:solidFill>
            <a:round/>
          </a:ln>
          <a:effectLst>
            <a:softEdge rad="0"/>
          </a:effectLst>
        </p:spPr>
        <p:txBody>
          <a:bodyPr wrap="square" lIns="180000" tIns="180000" rIns="180000" bIns="180000" rtlCol="0">
            <a:noAutofit/>
          </a:bodyPr>
          <a:lstStyle/>
          <a:p>
            <a:pPr>
              <a:lnSpc>
                <a:spcPts val="1400"/>
              </a:lnSpc>
            </a:pP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Cal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utilitzar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l’estil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citació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Vancouver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citar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necessària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què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s’ha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fet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referència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numèricament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al text,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perquè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el lector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pugui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contrastar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informació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bibliogràfica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consta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al text de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comunicació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400"/>
              </a:lnSpc>
            </a:pPr>
            <a:endParaRPr lang="en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978385-9928-6E45-91CF-1C030E2C4D92}"/>
              </a:ext>
            </a:extLst>
          </p:cNvPr>
          <p:cNvSpPr txBox="1"/>
          <p:nvPr/>
        </p:nvSpPr>
        <p:spPr>
          <a:xfrm>
            <a:off x="3765550" y="12954647"/>
            <a:ext cx="6477000" cy="1734492"/>
          </a:xfrm>
          <a:prstGeom prst="rect">
            <a:avLst/>
          </a:prstGeom>
          <a:solidFill>
            <a:srgbClr val="FBFBFA"/>
          </a:solidFill>
          <a:ln>
            <a:solidFill>
              <a:srgbClr val="C6C0B8"/>
            </a:solidFill>
            <a:round/>
          </a:ln>
          <a:effectLst>
            <a:softEdge rad="0"/>
          </a:effectLst>
        </p:spPr>
        <p:txBody>
          <a:bodyPr wrap="square" lIns="180000" tIns="180000" rIns="180000" bIns="180000" rtlCol="0">
            <a:noAutofit/>
          </a:bodyPr>
          <a:lstStyle/>
          <a:p>
            <a:pPr>
              <a:lnSpc>
                <a:spcPts val="1400"/>
              </a:lnSpc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>
              <a:lnSpc>
                <a:spcPts val="1400"/>
              </a:lnSpc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Han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d’incloure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almenys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conclusió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per 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cadascun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>
              <a:lnSpc>
                <a:spcPts val="1400"/>
              </a:lnSpc>
            </a:pP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conclusió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s’ha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d’expressar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una sola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frase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assertiva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sense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justificar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-la, ja que 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justificació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s’ha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fer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constar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l’apartat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discussió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400"/>
              </a:lnSpc>
            </a:pPr>
            <a:endParaRPr lang="en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D7661B-7755-5843-BF4C-4BE5DA42C1C9}"/>
              </a:ext>
            </a:extLst>
          </p:cNvPr>
          <p:cNvSpPr txBox="1"/>
          <p:nvPr/>
        </p:nvSpPr>
        <p:spPr>
          <a:xfrm>
            <a:off x="417512" y="1396369"/>
            <a:ext cx="9825037" cy="2406195"/>
          </a:xfrm>
          <a:prstGeom prst="rect">
            <a:avLst/>
          </a:prstGeom>
          <a:solidFill>
            <a:srgbClr val="FBFBFA"/>
          </a:solidFill>
          <a:ln>
            <a:solidFill>
              <a:srgbClr val="C6C0B8"/>
            </a:solidFill>
            <a:round/>
          </a:ln>
          <a:effectLst>
            <a:softEdge rad="0"/>
          </a:effectLst>
        </p:spPr>
        <p:txBody>
          <a:bodyPr wrap="square" lIns="180000" tIns="180000" rIns="180000" bIns="180000" rtlCol="0">
            <a:noAutofit/>
          </a:bodyPr>
          <a:lstStyle/>
          <a:p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Títol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títol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ha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descriure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treball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mínim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paraules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manera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que el lector es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pugui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fer una idea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clara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quin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contingut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trobi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interessant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AEAD70-2F4E-DA48-A221-C689A04837BF}"/>
              </a:ext>
            </a:extLst>
          </p:cNvPr>
          <p:cNvSpPr/>
          <p:nvPr/>
        </p:nvSpPr>
        <p:spPr>
          <a:xfrm>
            <a:off x="465586" y="398718"/>
            <a:ext cx="5343525" cy="797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400"/>
              </a:lnSpc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</a:p>
          <a:p>
            <a:pPr>
              <a:lnSpc>
                <a:spcPts val="1400"/>
              </a:lnSpc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Cal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incloure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pòster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el logo o logos de les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institucions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principals a les quals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estan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vinculats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coautors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l’abstract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icture 18" descr="A picture containing outdoor object, honeycomb&#10;&#10;Description automatically generated">
            <a:extLst>
              <a:ext uri="{FF2B5EF4-FFF2-40B4-BE49-F238E27FC236}">
                <a16:creationId xmlns:a16="http://schemas.microsoft.com/office/drawing/2014/main" id="{05A7CA94-13E7-514B-91A1-698EFF10D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849" y="8058905"/>
            <a:ext cx="6171252" cy="411416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39E154E-832E-8947-83B8-F8D7D0592D4A}"/>
              </a:ext>
            </a:extLst>
          </p:cNvPr>
          <p:cNvSpPr/>
          <p:nvPr/>
        </p:nvSpPr>
        <p:spPr>
          <a:xfrm>
            <a:off x="3951850" y="12311675"/>
            <a:ext cx="6150251" cy="221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Cal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incloure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pòster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el logo o logos de les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institucions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principals a les quals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estan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vinculats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coautors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l’abstract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9EB668-435D-BD46-A317-69B2C25A0003}"/>
              </a:ext>
            </a:extLst>
          </p:cNvPr>
          <p:cNvSpPr/>
          <p:nvPr/>
        </p:nvSpPr>
        <p:spPr>
          <a:xfrm>
            <a:off x="583324" y="2623453"/>
            <a:ext cx="4618914" cy="1064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Autors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Cognoms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nom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separats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espai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Els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diferents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autors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separats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punt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coma. Al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darrere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cal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afegir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-hi el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número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números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d’afiliació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Si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n’hi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d’una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cal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separar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-la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una coma.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Català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Maria 1, 2;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4FA628-4973-1A4D-A3FB-2376CFE5A477}"/>
              </a:ext>
            </a:extLst>
          </p:cNvPr>
          <p:cNvSpPr/>
          <p:nvPr/>
        </p:nvSpPr>
        <p:spPr>
          <a:xfrm>
            <a:off x="5447324" y="2627313"/>
            <a:ext cx="4618914" cy="705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Afiliacions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1: EAP Vic Nord, 2: Hospital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Universitari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Vic, 3: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Facultat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Medicina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UVic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-UCC, etc.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F8D03A-83F5-D145-AD24-C3C3DB17BB38}"/>
              </a:ext>
            </a:extLst>
          </p:cNvPr>
          <p:cNvCxnSpPr/>
          <p:nvPr/>
        </p:nvCxnSpPr>
        <p:spPr>
          <a:xfrm>
            <a:off x="428515" y="2474395"/>
            <a:ext cx="9814034" cy="0"/>
          </a:xfrm>
          <a:prstGeom prst="line">
            <a:avLst/>
          </a:prstGeom>
          <a:ln>
            <a:solidFill>
              <a:srgbClr val="C6C0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093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529</Words>
  <Application>Microsoft Macintosh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Marc Aliart Cortés</dc:creator>
  <cp:lastModifiedBy>Marc Aliart Cortés</cp:lastModifiedBy>
  <cp:revision>3</cp:revision>
  <dcterms:created xsi:type="dcterms:W3CDTF">2022-04-06T13:11:15Z</dcterms:created>
  <dcterms:modified xsi:type="dcterms:W3CDTF">2022-04-06T14:01:17Z</dcterms:modified>
</cp:coreProperties>
</file>